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63" r:id="rId4"/>
    <p:sldId id="270" r:id="rId5"/>
    <p:sldId id="273" r:id="rId6"/>
    <p:sldId id="275" r:id="rId7"/>
    <p:sldId id="276" r:id="rId8"/>
    <p:sldId id="277" r:id="rId9"/>
    <p:sldId id="278" r:id="rId10"/>
    <p:sldId id="279" r:id="rId11"/>
    <p:sldId id="280" r:id="rId12"/>
    <p:sldId id="282" r:id="rId13"/>
    <p:sldId id="281" r:id="rId14"/>
    <p:sldId id="283" r:id="rId15"/>
    <p:sldId id="285" r:id="rId16"/>
    <p:sldId id="284" r:id="rId17"/>
    <p:sldId id="286" r:id="rId18"/>
    <p:sldId id="287" r:id="rId19"/>
    <p:sldId id="259" r:id="rId20"/>
    <p:sldId id="260" r:id="rId21"/>
    <p:sldId id="271" r:id="rId22"/>
    <p:sldId id="265" r:id="rId23"/>
    <p:sldId id="266" r:id="rId24"/>
    <p:sldId id="261" r:id="rId25"/>
    <p:sldId id="267" r:id="rId26"/>
    <p:sldId id="268" r:id="rId27"/>
    <p:sldId id="269" r:id="rId28"/>
    <p:sldId id="262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2694" y="-8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kate\Desktop\&#1089;&#1086;&#1073;&#1088;&#1072;&#1085;&#1080;&#107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Лист1!$G$2</c:f>
              <c:strCache>
                <c:ptCount val="1"/>
                <c:pt idx="0">
                  <c:v>I ГЗ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Лист1!$H$1:$K$1</c:f>
              <c:strCache>
                <c:ptCount val="4"/>
                <c:pt idx="0">
                  <c:v>1 классы</c:v>
                </c:pt>
                <c:pt idx="1">
                  <c:v>2 классы</c:v>
                </c:pt>
                <c:pt idx="2">
                  <c:v>3 классы</c:v>
                </c:pt>
                <c:pt idx="3">
                  <c:v>4 классы</c:v>
                </c:pt>
              </c:strCache>
            </c:strRef>
          </c:cat>
          <c:val>
            <c:numRef>
              <c:f>Лист1!$H$2:$K$2</c:f>
              <c:numCache>
                <c:formatCode>0.0</c:formatCode>
                <c:ptCount val="4"/>
                <c:pt idx="0">
                  <c:v>1.5789473684210529</c:v>
                </c:pt>
                <c:pt idx="1">
                  <c:v>1.5789473684210529</c:v>
                </c:pt>
                <c:pt idx="2">
                  <c:v>1.8421052631578947</c:v>
                </c:pt>
                <c:pt idx="3">
                  <c:v>1.3157894736842106</c:v>
                </c:pt>
              </c:numCache>
            </c:numRef>
          </c:val>
        </c:ser>
        <c:ser>
          <c:idx val="1"/>
          <c:order val="1"/>
          <c:tx>
            <c:strRef>
              <c:f>Лист1!$G$3</c:f>
              <c:strCache>
                <c:ptCount val="1"/>
                <c:pt idx="0">
                  <c:v>II ГЗ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Лист1!$H$1:$K$1</c:f>
              <c:strCache>
                <c:ptCount val="4"/>
                <c:pt idx="0">
                  <c:v>1 классы</c:v>
                </c:pt>
                <c:pt idx="1">
                  <c:v>2 классы</c:v>
                </c:pt>
                <c:pt idx="2">
                  <c:v>3 классы</c:v>
                </c:pt>
                <c:pt idx="3">
                  <c:v>4 классы</c:v>
                </c:pt>
              </c:strCache>
            </c:strRef>
          </c:cat>
          <c:val>
            <c:numRef>
              <c:f>Лист1!$H$3:$K$3</c:f>
              <c:numCache>
                <c:formatCode>0.0</c:formatCode>
                <c:ptCount val="4"/>
                <c:pt idx="0">
                  <c:v>20</c:v>
                </c:pt>
                <c:pt idx="1">
                  <c:v>21.315789473684209</c:v>
                </c:pt>
                <c:pt idx="2">
                  <c:v>22.631578947368425</c:v>
                </c:pt>
                <c:pt idx="3">
                  <c:v>20.526315789473685</c:v>
                </c:pt>
              </c:numCache>
            </c:numRef>
          </c:val>
        </c:ser>
        <c:ser>
          <c:idx val="2"/>
          <c:order val="2"/>
          <c:tx>
            <c:strRef>
              <c:f>Лист1!$G$4</c:f>
              <c:strCache>
                <c:ptCount val="1"/>
                <c:pt idx="0">
                  <c:v>III ГЗ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9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8888888888889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77E-2"/>
                  <c:y val="-9.259259259259270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Лист1!$H$1:$K$1</c:f>
              <c:strCache>
                <c:ptCount val="4"/>
                <c:pt idx="0">
                  <c:v>1 классы</c:v>
                </c:pt>
                <c:pt idx="1">
                  <c:v>2 классы</c:v>
                </c:pt>
                <c:pt idx="2">
                  <c:v>3 классы</c:v>
                </c:pt>
                <c:pt idx="3">
                  <c:v>4 классы</c:v>
                </c:pt>
              </c:strCache>
            </c:strRef>
          </c:cat>
          <c:val>
            <c:numRef>
              <c:f>Лист1!$H$4:$K$4</c:f>
              <c:numCache>
                <c:formatCode>0.0</c:formatCode>
                <c:ptCount val="4"/>
                <c:pt idx="0">
                  <c:v>2.1052631578947372</c:v>
                </c:pt>
                <c:pt idx="1">
                  <c:v>2.6315789473684208</c:v>
                </c:pt>
                <c:pt idx="2">
                  <c:v>2.1052631578947372</c:v>
                </c:pt>
                <c:pt idx="3">
                  <c:v>1.3157894736842106</c:v>
                </c:pt>
              </c:numCache>
            </c:numRef>
          </c:val>
        </c:ser>
        <c:ser>
          <c:idx val="3"/>
          <c:order val="3"/>
          <c:tx>
            <c:strRef>
              <c:f>Лист1!$G$5</c:f>
              <c:strCache>
                <c:ptCount val="1"/>
                <c:pt idx="0">
                  <c:v>IV ГЗ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77E-2"/>
                  <c:y val="8.487556272013360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4E-2"/>
                  <c:y val="-4.6296296296296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77E-2"/>
                  <c:y val="8.4875562720133604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927576601671422E-2"/>
                  <c:y val="-1.403722849844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Лист1!$H$1:$K$1</c:f>
              <c:strCache>
                <c:ptCount val="4"/>
                <c:pt idx="0">
                  <c:v>1 классы</c:v>
                </c:pt>
                <c:pt idx="1">
                  <c:v>2 классы</c:v>
                </c:pt>
                <c:pt idx="2">
                  <c:v>3 классы</c:v>
                </c:pt>
                <c:pt idx="3">
                  <c:v>4 классы</c:v>
                </c:pt>
              </c:strCache>
            </c:strRef>
          </c:cat>
          <c:val>
            <c:numRef>
              <c:f>Лист1!$H$5:$K$5</c:f>
              <c:numCache>
                <c:formatCode>0.0</c:formatCode>
                <c:ptCount val="4"/>
                <c:pt idx="0">
                  <c:v>0.52631578947368418</c:v>
                </c:pt>
                <c:pt idx="1">
                  <c:v>0</c:v>
                </c:pt>
                <c:pt idx="2">
                  <c:v>0.52631578947368418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184768"/>
        <c:axId val="31186304"/>
        <c:axId val="0"/>
      </c:bar3DChart>
      <c:catAx>
        <c:axId val="311847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1186304"/>
        <c:crossesAt val="0"/>
        <c:auto val="1"/>
        <c:lblAlgn val="ctr"/>
        <c:lblOffset val="100"/>
        <c:noMultiLvlLbl val="0"/>
      </c:catAx>
      <c:valAx>
        <c:axId val="3118630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1184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298354060882592"/>
          <c:y val="0.33321698310483366"/>
          <c:w val="0.19767066499865088"/>
          <c:h val="0.25783237138992937"/>
        </c:manualLayout>
      </c:layout>
      <c:overlay val="0"/>
      <c:txPr>
        <a:bodyPr/>
        <a:lstStyle/>
        <a:p>
          <a:pPr>
            <a:defRPr sz="24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Лист1!$G$56:$G$57</c:f>
              <c:strCache>
                <c:ptCount val="1"/>
                <c:pt idx="0">
                  <c:v>11 классы юноши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0606060606060608E-2"/>
                  <c:y val="-4.228856549703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303030303030307E-3"/>
                  <c:y val="-4.228856549703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303030303030307E-3"/>
                  <c:y val="-2.2388064086665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Лист1!$F$58:$F$60</c:f>
              <c:strCache>
                <c:ptCount val="3"/>
                <c:pt idx="0">
                  <c:v>осн</c:v>
                </c:pt>
                <c:pt idx="1">
                  <c:v>подг</c:v>
                </c:pt>
                <c:pt idx="2">
                  <c:v>спец</c:v>
                </c:pt>
              </c:strCache>
            </c:strRef>
          </c:cat>
          <c:val>
            <c:numRef>
              <c:f>Лист1!$G$58:$G$60</c:f>
              <c:numCache>
                <c:formatCode>0.0</c:formatCode>
                <c:ptCount val="3"/>
                <c:pt idx="0">
                  <c:v>8.9385474860335172</c:v>
                </c:pt>
                <c:pt idx="1">
                  <c:v>3.9106145251396645</c:v>
                </c:pt>
                <c:pt idx="2">
                  <c:v>0.55865921787709505</c:v>
                </c:pt>
              </c:numCache>
            </c:numRef>
          </c:val>
        </c:ser>
        <c:ser>
          <c:idx val="1"/>
          <c:order val="1"/>
          <c:tx>
            <c:strRef>
              <c:f>Лист1!$H$56:$H$57</c:f>
              <c:strCache>
                <c:ptCount val="1"/>
                <c:pt idx="0">
                  <c:v>11 классы девушки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8181698878549271E-2"/>
                  <c:y val="-2.4875626762962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0303030303030307E-3"/>
                  <c:y val="-3.2338314791850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0303030303030307E-2"/>
                  <c:y val="-4.4776128173331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Лист1!$F$58:$F$60</c:f>
              <c:strCache>
                <c:ptCount val="3"/>
                <c:pt idx="0">
                  <c:v>осн</c:v>
                </c:pt>
                <c:pt idx="1">
                  <c:v>подг</c:v>
                </c:pt>
                <c:pt idx="2">
                  <c:v>спец</c:v>
                </c:pt>
              </c:strCache>
            </c:strRef>
          </c:cat>
          <c:val>
            <c:numRef>
              <c:f>Лист1!$H$58:$H$60</c:f>
              <c:numCache>
                <c:formatCode>0.0</c:formatCode>
                <c:ptCount val="3"/>
                <c:pt idx="0">
                  <c:v>7.8212290502793307</c:v>
                </c:pt>
                <c:pt idx="1">
                  <c:v>6.1452513966480451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2705152"/>
        <c:axId val="72706688"/>
        <c:axId val="0"/>
      </c:bar3DChart>
      <c:catAx>
        <c:axId val="7270515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2706688"/>
        <c:crosses val="autoZero"/>
        <c:auto val="1"/>
        <c:lblAlgn val="ctr"/>
        <c:lblOffset val="100"/>
        <c:noMultiLvlLbl val="0"/>
      </c:catAx>
      <c:valAx>
        <c:axId val="7270668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727051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1"/>
          <c:dLbls>
            <c:dLbl>
              <c:idx val="0"/>
              <c:layout>
                <c:manualLayout>
                  <c:x val="3.6214738610679593E-2"/>
                  <c:y val="-0.3137147439903345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559868521938537E-2"/>
                  <c:y val="1.757905261842281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3200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Лист1!$A$71:$A$72</c:f>
              <c:strCache>
                <c:ptCount val="2"/>
                <c:pt idx="0">
                  <c:v>обследовано</c:v>
                </c:pt>
                <c:pt idx="1">
                  <c:v>не обследовано</c:v>
                </c:pt>
              </c:strCache>
            </c:strRef>
          </c:cat>
          <c:val>
            <c:numRef>
              <c:f>Лист1!$C$71:$C$72</c:f>
              <c:numCache>
                <c:formatCode>0.0</c:formatCode>
                <c:ptCount val="2"/>
                <c:pt idx="0">
                  <c:v>97.105263157894726</c:v>
                </c:pt>
                <c:pt idx="1">
                  <c:v>2.8947368421052637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0982831845426599"/>
          <c:y val="0.21739234439405328"/>
          <c:w val="0.38091247908152037"/>
          <c:h val="0.4957756541442559"/>
        </c:manualLayout>
      </c:layout>
      <c:overlay val="0"/>
      <c:txPr>
        <a:bodyPr/>
        <a:lstStyle/>
        <a:p>
          <a:pPr>
            <a:defRPr sz="2800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Лист1!$A$93:$A$103</c:f>
              <c:strCache>
                <c:ptCount val="11"/>
                <c:pt idx="0">
                  <c:v>Инфекционные и паразитарные б-ни</c:v>
                </c:pt>
                <c:pt idx="1">
                  <c:v>Болезни крови</c:v>
                </c:pt>
                <c:pt idx="2">
                  <c:v>Болезни эндокринной с-мы</c:v>
                </c:pt>
                <c:pt idx="3">
                  <c:v>Болезни нервной с-мы</c:v>
                </c:pt>
                <c:pt idx="4">
                  <c:v>Болезни глаза</c:v>
                </c:pt>
                <c:pt idx="5">
                  <c:v>Болезни уха</c:v>
                </c:pt>
                <c:pt idx="6">
                  <c:v>Болезни с-мы кровообращения</c:v>
                </c:pt>
                <c:pt idx="7">
                  <c:v>Болезни органов дыхания</c:v>
                </c:pt>
                <c:pt idx="8">
                  <c:v>Болезни кожи </c:v>
                </c:pt>
                <c:pt idx="9">
                  <c:v>Болезни органов пищеварения</c:v>
                </c:pt>
                <c:pt idx="10">
                  <c:v>Травмы</c:v>
                </c:pt>
              </c:strCache>
            </c:strRef>
          </c:cat>
          <c:val>
            <c:numRef>
              <c:f>Лист1!$C$93:$C$103</c:f>
              <c:numCache>
                <c:formatCode>0.0</c:formatCode>
                <c:ptCount val="11"/>
                <c:pt idx="0">
                  <c:v>8.7149187592319013</c:v>
                </c:pt>
                <c:pt idx="1">
                  <c:v>0.14771048744460863</c:v>
                </c:pt>
                <c:pt idx="2">
                  <c:v>0.29542097488921731</c:v>
                </c:pt>
                <c:pt idx="3">
                  <c:v>1.3293943870014766</c:v>
                </c:pt>
                <c:pt idx="4">
                  <c:v>0.88626292466765122</c:v>
                </c:pt>
                <c:pt idx="5">
                  <c:v>1.0339734121122597</c:v>
                </c:pt>
                <c:pt idx="6">
                  <c:v>0.59084194977843429</c:v>
                </c:pt>
                <c:pt idx="7">
                  <c:v>77.400295420974899</c:v>
                </c:pt>
                <c:pt idx="8">
                  <c:v>0.44313146233382572</c:v>
                </c:pt>
                <c:pt idx="9">
                  <c:v>2.8064992614475632</c:v>
                </c:pt>
                <c:pt idx="10">
                  <c:v>6.3515509601181686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1357692130588937"/>
          <c:y val="4.0458598497105668E-2"/>
          <c:w val="0.38642307869411058"/>
          <c:h val="0.9327242656311797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782492466219496E-2"/>
          <c:y val="8.9460784313725492E-2"/>
          <c:w val="0.54547426363371243"/>
          <c:h val="0.82107843137254899"/>
        </c:manualLayout>
      </c:layout>
      <c:pie3D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Лист1!$A$78:$A$88</c:f>
              <c:strCache>
                <c:ptCount val="11"/>
                <c:pt idx="0">
                  <c:v>Инфекционные и паразитарные б-ни</c:v>
                </c:pt>
                <c:pt idx="1">
                  <c:v>Болезни крови</c:v>
                </c:pt>
                <c:pt idx="2">
                  <c:v>Болезни эндокринной с-мы</c:v>
                </c:pt>
                <c:pt idx="3">
                  <c:v>Болезни нервной с-мы</c:v>
                </c:pt>
                <c:pt idx="4">
                  <c:v>Болезни глаза</c:v>
                </c:pt>
                <c:pt idx="5">
                  <c:v>Болезни уха</c:v>
                </c:pt>
                <c:pt idx="6">
                  <c:v>Болезни с-мы кровообращения</c:v>
                </c:pt>
                <c:pt idx="7">
                  <c:v>Болезни органов дыхания</c:v>
                </c:pt>
                <c:pt idx="8">
                  <c:v>Болезни кожи </c:v>
                </c:pt>
                <c:pt idx="9">
                  <c:v>Болезни мочеполовой системы</c:v>
                </c:pt>
                <c:pt idx="10">
                  <c:v>Травмы</c:v>
                </c:pt>
              </c:strCache>
            </c:strRef>
          </c:cat>
          <c:val>
            <c:numRef>
              <c:f>Лист1!$C$78:$C$88</c:f>
              <c:numCache>
                <c:formatCode>0.0</c:formatCode>
                <c:ptCount val="11"/>
                <c:pt idx="0">
                  <c:v>9.9159663865546221</c:v>
                </c:pt>
                <c:pt idx="1">
                  <c:v>1.008403361344538</c:v>
                </c:pt>
                <c:pt idx="2">
                  <c:v>12.605042016806724</c:v>
                </c:pt>
                <c:pt idx="3">
                  <c:v>4.5378151260504191</c:v>
                </c:pt>
                <c:pt idx="4">
                  <c:v>53.277310924369765</c:v>
                </c:pt>
                <c:pt idx="5">
                  <c:v>0.33613445378151269</c:v>
                </c:pt>
                <c:pt idx="6">
                  <c:v>4.8739495798319314</c:v>
                </c:pt>
                <c:pt idx="7">
                  <c:v>2.521008403361344</c:v>
                </c:pt>
                <c:pt idx="8">
                  <c:v>2.8571428571428572</c:v>
                </c:pt>
                <c:pt idx="9">
                  <c:v>0.84033613445378164</c:v>
                </c:pt>
                <c:pt idx="10">
                  <c:v>7.2268907563025211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9992575580830176"/>
          <c:y val="1.6409989563838427E-2"/>
          <c:w val="0.38340757752503157"/>
          <c:h val="0.9671800208723228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Лист1!$A$118</c:f>
              <c:strCache>
                <c:ptCount val="1"/>
                <c:pt idx="0">
                  <c:v>Снижение зрения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Лист1!$B$117:$L$117</c:f>
              <c:strCache>
                <c:ptCount val="11"/>
                <c:pt idx="0">
                  <c:v>1 классы</c:v>
                </c:pt>
                <c:pt idx="1">
                  <c:v>2 классы</c:v>
                </c:pt>
                <c:pt idx="2">
                  <c:v>3 классы</c:v>
                </c:pt>
                <c:pt idx="3">
                  <c:v>4 классы</c:v>
                </c:pt>
                <c:pt idx="4">
                  <c:v>5 классы</c:v>
                </c:pt>
                <c:pt idx="5">
                  <c:v>6 классы</c:v>
                </c:pt>
                <c:pt idx="6">
                  <c:v>7 классы</c:v>
                </c:pt>
                <c:pt idx="7">
                  <c:v>8 классы</c:v>
                </c:pt>
                <c:pt idx="8">
                  <c:v>9 классы</c:v>
                </c:pt>
                <c:pt idx="9">
                  <c:v>10 классы</c:v>
                </c:pt>
                <c:pt idx="10">
                  <c:v>11 классы</c:v>
                </c:pt>
              </c:strCache>
            </c:strRef>
          </c:cat>
          <c:val>
            <c:numRef>
              <c:f>Лист1!$B$118:$L$118</c:f>
              <c:numCache>
                <c:formatCode>General</c:formatCode>
                <c:ptCount val="11"/>
                <c:pt idx="0">
                  <c:v>2.6</c:v>
                </c:pt>
                <c:pt idx="1">
                  <c:v>2.9</c:v>
                </c:pt>
                <c:pt idx="2">
                  <c:v>3.3</c:v>
                </c:pt>
                <c:pt idx="3">
                  <c:v>7.7</c:v>
                </c:pt>
                <c:pt idx="4">
                  <c:v>12.5</c:v>
                </c:pt>
                <c:pt idx="5">
                  <c:v>11.4</c:v>
                </c:pt>
                <c:pt idx="6">
                  <c:v>14.3</c:v>
                </c:pt>
                <c:pt idx="7">
                  <c:v>15.1</c:v>
                </c:pt>
                <c:pt idx="8">
                  <c:v>9.9</c:v>
                </c:pt>
                <c:pt idx="9">
                  <c:v>12.1</c:v>
                </c:pt>
                <c:pt idx="10">
                  <c:v>8.1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4089600"/>
        <c:axId val="74091136"/>
      </c:lineChart>
      <c:catAx>
        <c:axId val="74089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74091136"/>
        <c:crosses val="autoZero"/>
        <c:auto val="1"/>
        <c:lblAlgn val="ctr"/>
        <c:lblOffset val="100"/>
        <c:noMultiLvlLbl val="0"/>
      </c:catAx>
      <c:valAx>
        <c:axId val="74091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4089600"/>
        <c:crosses val="autoZero"/>
        <c:crossBetween val="between"/>
      </c:valAx>
    </c:plotArea>
    <c:plotVisOnly val="1"/>
    <c:dispBlanksAs val="zero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Лист1!$A$123</c:f>
              <c:strCache>
                <c:ptCount val="1"/>
                <c:pt idx="0">
                  <c:v>Нарушение осанки</c:v>
                </c:pt>
              </c:strCache>
            </c:strRef>
          </c:tx>
          <c:dLbls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Лист1!$B$122:$L$122</c:f>
              <c:strCache>
                <c:ptCount val="11"/>
                <c:pt idx="0">
                  <c:v>1 классы</c:v>
                </c:pt>
                <c:pt idx="1">
                  <c:v>2 классы</c:v>
                </c:pt>
                <c:pt idx="2">
                  <c:v>3 классы</c:v>
                </c:pt>
                <c:pt idx="3">
                  <c:v>4 классы</c:v>
                </c:pt>
                <c:pt idx="4">
                  <c:v>5 классы</c:v>
                </c:pt>
                <c:pt idx="5">
                  <c:v>6 классы</c:v>
                </c:pt>
                <c:pt idx="6">
                  <c:v>7 классы</c:v>
                </c:pt>
                <c:pt idx="7">
                  <c:v>8 классы</c:v>
                </c:pt>
                <c:pt idx="8">
                  <c:v>9 классы</c:v>
                </c:pt>
                <c:pt idx="9">
                  <c:v>10 классы</c:v>
                </c:pt>
                <c:pt idx="10">
                  <c:v>11 классы</c:v>
                </c:pt>
              </c:strCache>
            </c:strRef>
          </c:cat>
          <c:val>
            <c:numRef>
              <c:f>Лист1!$B$123:$L$123</c:f>
              <c:numCache>
                <c:formatCode>General</c:formatCode>
                <c:ptCount val="11"/>
                <c:pt idx="0">
                  <c:v>11.6</c:v>
                </c:pt>
                <c:pt idx="1">
                  <c:v>2</c:v>
                </c:pt>
                <c:pt idx="2">
                  <c:v>5.2</c:v>
                </c:pt>
                <c:pt idx="3">
                  <c:v>7.6</c:v>
                </c:pt>
                <c:pt idx="4">
                  <c:v>5.2</c:v>
                </c:pt>
                <c:pt idx="5">
                  <c:v>9.6</c:v>
                </c:pt>
                <c:pt idx="6">
                  <c:v>9.2000000000000011</c:v>
                </c:pt>
                <c:pt idx="7">
                  <c:v>10</c:v>
                </c:pt>
                <c:pt idx="8">
                  <c:v>16.899999999999999</c:v>
                </c:pt>
                <c:pt idx="9">
                  <c:v>10.4</c:v>
                </c:pt>
                <c:pt idx="10">
                  <c:v>12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4120192"/>
        <c:axId val="74142464"/>
      </c:lineChart>
      <c:catAx>
        <c:axId val="74120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4142464"/>
        <c:crosses val="autoZero"/>
        <c:auto val="1"/>
        <c:lblAlgn val="ctr"/>
        <c:lblOffset val="100"/>
        <c:noMultiLvlLbl val="0"/>
      </c:catAx>
      <c:valAx>
        <c:axId val="741424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41201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Лист1!$G$9</c:f>
              <c:strCache>
                <c:ptCount val="1"/>
                <c:pt idx="0">
                  <c:v>осн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Лист1!$H$8:$K$8</c:f>
              <c:strCache>
                <c:ptCount val="4"/>
                <c:pt idx="0">
                  <c:v>1 классы</c:v>
                </c:pt>
                <c:pt idx="1">
                  <c:v>2 классы</c:v>
                </c:pt>
                <c:pt idx="2">
                  <c:v>3 классы</c:v>
                </c:pt>
                <c:pt idx="3">
                  <c:v>4 классы</c:v>
                </c:pt>
              </c:strCache>
            </c:strRef>
          </c:cat>
          <c:val>
            <c:numRef>
              <c:f>Лист1!$H$9:$K$9</c:f>
              <c:numCache>
                <c:formatCode>0.0</c:formatCode>
                <c:ptCount val="4"/>
                <c:pt idx="0">
                  <c:v>20.526315789473685</c:v>
                </c:pt>
                <c:pt idx="1">
                  <c:v>21.315789473684209</c:v>
                </c:pt>
                <c:pt idx="2">
                  <c:v>21.84210526315789</c:v>
                </c:pt>
                <c:pt idx="3">
                  <c:v>20.526315789473685</c:v>
                </c:pt>
              </c:numCache>
            </c:numRef>
          </c:val>
        </c:ser>
        <c:ser>
          <c:idx val="1"/>
          <c:order val="1"/>
          <c:tx>
            <c:strRef>
              <c:f>Лист1!$G$10</c:f>
              <c:strCache>
                <c:ptCount val="1"/>
                <c:pt idx="0">
                  <c:v>подг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77E-2"/>
                  <c:y val="-4.62776718614255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01E-2"/>
                  <c:y val="-4.6277671861426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888E-2"/>
                  <c:y val="-2.9850746268656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66666666666667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Лист1!$H$8:$K$8</c:f>
              <c:strCache>
                <c:ptCount val="4"/>
                <c:pt idx="0">
                  <c:v>1 классы</c:v>
                </c:pt>
                <c:pt idx="1">
                  <c:v>2 классы</c:v>
                </c:pt>
                <c:pt idx="2">
                  <c:v>3 классы</c:v>
                </c:pt>
                <c:pt idx="3">
                  <c:v>4 классы</c:v>
                </c:pt>
              </c:strCache>
            </c:strRef>
          </c:cat>
          <c:val>
            <c:numRef>
              <c:f>Лист1!$H$10:$K$10</c:f>
              <c:numCache>
                <c:formatCode>0.0</c:formatCode>
                <c:ptCount val="4"/>
                <c:pt idx="0">
                  <c:v>2.8947368421052637</c:v>
                </c:pt>
                <c:pt idx="1">
                  <c:v>3.9473684210526314</c:v>
                </c:pt>
                <c:pt idx="2">
                  <c:v>5</c:v>
                </c:pt>
                <c:pt idx="3">
                  <c:v>2.1052631578947372</c:v>
                </c:pt>
              </c:numCache>
            </c:numRef>
          </c:val>
        </c:ser>
        <c:ser>
          <c:idx val="2"/>
          <c:order val="2"/>
          <c:tx>
            <c:strRef>
              <c:f>Лист1!$G$11</c:f>
              <c:strCache>
                <c:ptCount val="1"/>
                <c:pt idx="0">
                  <c:v>спец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9E-2"/>
                  <c:y val="-8.48414183173111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66666666666677E-2"/>
                  <c:y val="-9.2555343722853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E-2"/>
                  <c:y val="-1.3883301558427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9E-2"/>
                  <c:y val="-9.2555343722853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Лист1!$H$8:$K$8</c:f>
              <c:strCache>
                <c:ptCount val="4"/>
                <c:pt idx="0">
                  <c:v>1 классы</c:v>
                </c:pt>
                <c:pt idx="1">
                  <c:v>2 классы</c:v>
                </c:pt>
                <c:pt idx="2">
                  <c:v>3 классы</c:v>
                </c:pt>
                <c:pt idx="3">
                  <c:v>4 классы</c:v>
                </c:pt>
              </c:strCache>
            </c:strRef>
          </c:cat>
          <c:val>
            <c:numRef>
              <c:f>Лист1!$H$11:$K$11</c:f>
              <c:numCache>
                <c:formatCode>0.0</c:formatCode>
                <c:ptCount val="4"/>
                <c:pt idx="0">
                  <c:v>0.78947368421052633</c:v>
                </c:pt>
                <c:pt idx="1">
                  <c:v>0.26315789473684215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Лист1!$G$12</c:f>
              <c:strCache>
                <c:ptCount val="1"/>
                <c:pt idx="0">
                  <c:v>освоб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5000000000000001E-2"/>
                  <c:y val="-4.6277671861426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-9.2555343722853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222222222222224E-2"/>
                  <c:y val="-1.3883301558427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9999999999998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Лист1!$H$8:$K$8</c:f>
              <c:strCache>
                <c:ptCount val="4"/>
                <c:pt idx="0">
                  <c:v>1 классы</c:v>
                </c:pt>
                <c:pt idx="1">
                  <c:v>2 классы</c:v>
                </c:pt>
                <c:pt idx="2">
                  <c:v>3 классы</c:v>
                </c:pt>
                <c:pt idx="3">
                  <c:v>4 классы</c:v>
                </c:pt>
              </c:strCache>
            </c:strRef>
          </c:cat>
          <c:val>
            <c:numRef>
              <c:f>Лист1!$H$12:$K$12</c:f>
              <c:numCache>
                <c:formatCode>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0.26315789473684215</c:v>
                </c:pt>
                <c:pt idx="3">
                  <c:v>0.52631578947368418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9394816"/>
        <c:axId val="69396352"/>
        <c:axId val="0"/>
      </c:bar3DChart>
      <c:catAx>
        <c:axId val="693948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69396352"/>
        <c:crosses val="autoZero"/>
        <c:auto val="1"/>
        <c:lblAlgn val="ctr"/>
        <c:lblOffset val="100"/>
        <c:noMultiLvlLbl val="0"/>
      </c:catAx>
      <c:valAx>
        <c:axId val="6939635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693948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647455526392519"/>
          <c:y val="0.34287107768245401"/>
          <c:w val="0.19426618547681543"/>
          <c:h val="0.24709366553061468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Лист1!$G$16</c:f>
              <c:strCache>
                <c:ptCount val="1"/>
                <c:pt idx="0">
                  <c:v>I ГЗ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Лист1!$H$15:$K$15</c:f>
              <c:strCache>
                <c:ptCount val="4"/>
                <c:pt idx="0">
                  <c:v>5 классы</c:v>
                </c:pt>
                <c:pt idx="1">
                  <c:v>6 классы</c:v>
                </c:pt>
                <c:pt idx="2">
                  <c:v>7 классы</c:v>
                </c:pt>
                <c:pt idx="3">
                  <c:v>8 классы</c:v>
                </c:pt>
              </c:strCache>
            </c:strRef>
          </c:cat>
          <c:val>
            <c:numRef>
              <c:f>Лист1!$H$16:$K$16</c:f>
              <c:numCache>
                <c:formatCode>0.0</c:formatCode>
                <c:ptCount val="4"/>
                <c:pt idx="0">
                  <c:v>0.92024539877300615</c:v>
                </c:pt>
                <c:pt idx="1">
                  <c:v>2.7607361963190189</c:v>
                </c:pt>
                <c:pt idx="2">
                  <c:v>1.2269938650306746</c:v>
                </c:pt>
                <c:pt idx="3">
                  <c:v>0.92024539877300615</c:v>
                </c:pt>
              </c:numCache>
            </c:numRef>
          </c:val>
        </c:ser>
        <c:ser>
          <c:idx val="1"/>
          <c:order val="1"/>
          <c:tx>
            <c:strRef>
              <c:f>Лист1!$G$17</c:f>
              <c:strCache>
                <c:ptCount val="1"/>
                <c:pt idx="0">
                  <c:v>II ГЗ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Лист1!$H$15:$K$15</c:f>
              <c:strCache>
                <c:ptCount val="4"/>
                <c:pt idx="0">
                  <c:v>5 классы</c:v>
                </c:pt>
                <c:pt idx="1">
                  <c:v>6 классы</c:v>
                </c:pt>
                <c:pt idx="2">
                  <c:v>7 классы</c:v>
                </c:pt>
                <c:pt idx="3">
                  <c:v>8 классы</c:v>
                </c:pt>
              </c:strCache>
            </c:strRef>
          </c:cat>
          <c:val>
            <c:numRef>
              <c:f>Лист1!$H$17:$K$17</c:f>
              <c:numCache>
                <c:formatCode>0.0</c:formatCode>
                <c:ptCount val="4"/>
                <c:pt idx="0">
                  <c:v>20.24539877300613</c:v>
                </c:pt>
                <c:pt idx="1">
                  <c:v>15.6441717791411</c:v>
                </c:pt>
                <c:pt idx="2">
                  <c:v>24.233128834355824</c:v>
                </c:pt>
                <c:pt idx="3">
                  <c:v>16.871165644171782</c:v>
                </c:pt>
              </c:numCache>
            </c:numRef>
          </c:val>
        </c:ser>
        <c:ser>
          <c:idx val="2"/>
          <c:order val="2"/>
          <c:tx>
            <c:strRef>
              <c:f>Лист1!$G$18</c:f>
              <c:strCache>
                <c:ptCount val="1"/>
                <c:pt idx="0">
                  <c:v>III ГЗ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7777777777777839E-2"/>
                  <c:y val="-1.38833015584279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66666666666677E-2"/>
                  <c:y val="-9.2555343722853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000000000000001E-2"/>
                  <c:y val="8.48414183173111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2222222222222136E-2"/>
                  <c:y val="8.48414183173111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Лист1!$H$15:$K$15</c:f>
              <c:strCache>
                <c:ptCount val="4"/>
                <c:pt idx="0">
                  <c:v>5 классы</c:v>
                </c:pt>
                <c:pt idx="1">
                  <c:v>6 классы</c:v>
                </c:pt>
                <c:pt idx="2">
                  <c:v>7 классы</c:v>
                </c:pt>
                <c:pt idx="3">
                  <c:v>8 классы</c:v>
                </c:pt>
              </c:strCache>
            </c:strRef>
          </c:cat>
          <c:val>
            <c:numRef>
              <c:f>Лист1!$H$18:$K$18</c:f>
              <c:numCache>
                <c:formatCode>0.0</c:formatCode>
                <c:ptCount val="4"/>
                <c:pt idx="0">
                  <c:v>3.9877300613496942</c:v>
                </c:pt>
                <c:pt idx="1">
                  <c:v>4.2944785276073612</c:v>
                </c:pt>
                <c:pt idx="2">
                  <c:v>4.6012269938650316</c:v>
                </c:pt>
                <c:pt idx="3">
                  <c:v>3.3742331288343559</c:v>
                </c:pt>
              </c:numCache>
            </c:numRef>
          </c:val>
        </c:ser>
        <c:ser>
          <c:idx val="3"/>
          <c:order val="3"/>
          <c:tx>
            <c:strRef>
              <c:f>Лист1!$G$19</c:f>
              <c:strCache>
                <c:ptCount val="1"/>
                <c:pt idx="0">
                  <c:v>IV ГЗ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578616352201259E-2"/>
                  <c:y val="-1.7676767676767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8867924528301831E-2"/>
                  <c:y val="-1.51515151515150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723270440251572E-2"/>
                  <c:y val="-4.04040404040404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1446540880503145E-2"/>
                  <c:y val="-2.5252525252525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Лист1!$H$15:$K$15</c:f>
              <c:strCache>
                <c:ptCount val="4"/>
                <c:pt idx="0">
                  <c:v>5 классы</c:v>
                </c:pt>
                <c:pt idx="1">
                  <c:v>6 классы</c:v>
                </c:pt>
                <c:pt idx="2">
                  <c:v>7 классы</c:v>
                </c:pt>
                <c:pt idx="3">
                  <c:v>8 классы</c:v>
                </c:pt>
              </c:strCache>
            </c:strRef>
          </c:cat>
          <c:val>
            <c:numRef>
              <c:f>Лист1!$H$19:$K$19</c:f>
              <c:numCache>
                <c:formatCode>0.0</c:formatCode>
                <c:ptCount val="4"/>
                <c:pt idx="0">
                  <c:v>0.61349693251533755</c:v>
                </c:pt>
                <c:pt idx="1">
                  <c:v>0.30674846625766883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9450368"/>
        <c:axId val="71246208"/>
        <c:axId val="0"/>
      </c:bar3DChart>
      <c:catAx>
        <c:axId val="69450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1246208"/>
        <c:crosses val="autoZero"/>
        <c:auto val="1"/>
        <c:lblAlgn val="ctr"/>
        <c:lblOffset val="100"/>
        <c:noMultiLvlLbl val="0"/>
      </c:catAx>
      <c:valAx>
        <c:axId val="7124620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69450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11957113851337"/>
          <c:y val="0.24200548795036989"/>
          <c:w val="0.16937032635071556"/>
          <c:h val="0.34932235743259371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Лист1!$G$24</c:f>
              <c:strCache>
                <c:ptCount val="1"/>
                <c:pt idx="0">
                  <c:v>осн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Лист1!$H$23:$K$23</c:f>
              <c:strCache>
                <c:ptCount val="4"/>
                <c:pt idx="0">
                  <c:v>5 классы</c:v>
                </c:pt>
                <c:pt idx="1">
                  <c:v>6 классы</c:v>
                </c:pt>
                <c:pt idx="2">
                  <c:v>7 классы</c:v>
                </c:pt>
                <c:pt idx="3">
                  <c:v>8 классы</c:v>
                </c:pt>
              </c:strCache>
            </c:strRef>
          </c:cat>
          <c:val>
            <c:numRef>
              <c:f>Лист1!$H$24:$K$24</c:f>
              <c:numCache>
                <c:formatCode>0.0</c:formatCode>
                <c:ptCount val="4"/>
                <c:pt idx="0">
                  <c:v>21.165644171779135</c:v>
                </c:pt>
                <c:pt idx="1">
                  <c:v>18.404907975460123</c:v>
                </c:pt>
                <c:pt idx="2">
                  <c:v>23.619631901840496</c:v>
                </c:pt>
                <c:pt idx="3">
                  <c:v>16.871165644171782</c:v>
                </c:pt>
              </c:numCache>
            </c:numRef>
          </c:val>
        </c:ser>
        <c:ser>
          <c:idx val="1"/>
          <c:order val="1"/>
          <c:tx>
            <c:strRef>
              <c:f>Лист1!$G$25</c:f>
              <c:strCache>
                <c:ptCount val="1"/>
                <c:pt idx="0">
                  <c:v>подг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666666666666677E-2"/>
                  <c:y val="8.48414183173111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444444444444445E-2"/>
                  <c:y val="-9.25589876340231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555555555555659E-2"/>
                  <c:y val="-1.38833015584278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Лист1!$H$23:$K$23</c:f>
              <c:strCache>
                <c:ptCount val="4"/>
                <c:pt idx="0">
                  <c:v>5 классы</c:v>
                </c:pt>
                <c:pt idx="1">
                  <c:v>6 классы</c:v>
                </c:pt>
                <c:pt idx="2">
                  <c:v>7 классы</c:v>
                </c:pt>
                <c:pt idx="3">
                  <c:v>8 классы</c:v>
                </c:pt>
              </c:strCache>
            </c:strRef>
          </c:cat>
          <c:val>
            <c:numRef>
              <c:f>Лист1!$H$25:$K$25</c:f>
              <c:numCache>
                <c:formatCode>0.0</c:formatCode>
                <c:ptCount val="4"/>
                <c:pt idx="0">
                  <c:v>4.2944785276073612</c:v>
                </c:pt>
                <c:pt idx="1">
                  <c:v>3.9877300613496942</c:v>
                </c:pt>
                <c:pt idx="2">
                  <c:v>6.1349693251533752</c:v>
                </c:pt>
                <c:pt idx="3">
                  <c:v>4.2944785276073612</c:v>
                </c:pt>
              </c:numCache>
            </c:numRef>
          </c:val>
        </c:ser>
        <c:ser>
          <c:idx val="2"/>
          <c:order val="2"/>
          <c:tx>
            <c:strRef>
              <c:f>Лист1!$G$26</c:f>
              <c:strCache>
                <c:ptCount val="1"/>
                <c:pt idx="0">
                  <c:v>спец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44444444444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66666666666667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8867924528301886E-2"/>
                  <c:y val="-1.02564102564101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666666666666677E-2"/>
                  <c:y val="-4.6277671861426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Лист1!$H$23:$K$23</c:f>
              <c:strCache>
                <c:ptCount val="4"/>
                <c:pt idx="0">
                  <c:v>5 классы</c:v>
                </c:pt>
                <c:pt idx="1">
                  <c:v>6 классы</c:v>
                </c:pt>
                <c:pt idx="2">
                  <c:v>7 классы</c:v>
                </c:pt>
                <c:pt idx="3">
                  <c:v>8 классы</c:v>
                </c:pt>
              </c:strCache>
            </c:strRef>
          </c:cat>
          <c:val>
            <c:numRef>
              <c:f>Лист1!$H$26:$K$26</c:f>
              <c:numCache>
                <c:formatCode>0.0</c:formatCode>
                <c:ptCount val="4"/>
                <c:pt idx="0">
                  <c:v>0.30674846625766883</c:v>
                </c:pt>
                <c:pt idx="1">
                  <c:v>0.61349693251533755</c:v>
                </c:pt>
                <c:pt idx="2">
                  <c:v>0.30674846625766883</c:v>
                </c:pt>
                <c:pt idx="3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Лист1!$G$27</c:f>
              <c:strCache>
                <c:ptCount val="1"/>
                <c:pt idx="0">
                  <c:v>освоб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333333333333334E-2"/>
                  <c:y val="-4.62776718614264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500000000000005E-2"/>
                  <c:y val="-9.2555343722853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666666666666677E-2"/>
                  <c:y val="-4.6277671861426461E-3"/>
                </c:manualLayout>
              </c:layout>
              <c:tx>
                <c:rich>
                  <a:bodyPr/>
                  <a:lstStyle/>
                  <a:p>
                    <a:r>
                      <a:rPr lang="en-US" sz="1200"/>
                      <a:t>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49999999999998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Лист1!$H$23:$K$23</c:f>
              <c:strCache>
                <c:ptCount val="4"/>
                <c:pt idx="0">
                  <c:v>5 классы</c:v>
                </c:pt>
                <c:pt idx="1">
                  <c:v>6 классы</c:v>
                </c:pt>
                <c:pt idx="2">
                  <c:v>7 классы</c:v>
                </c:pt>
                <c:pt idx="3">
                  <c:v>8 классы</c:v>
                </c:pt>
              </c:strCache>
            </c:strRef>
          </c:cat>
          <c:val>
            <c:numRef>
              <c:f>Лист1!$H$27:$K$27</c:f>
              <c:numCache>
                <c:formatCode>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003776"/>
        <c:axId val="31005312"/>
        <c:axId val="0"/>
      </c:bar3DChart>
      <c:catAx>
        <c:axId val="310037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1005312"/>
        <c:crosses val="autoZero"/>
        <c:auto val="1"/>
        <c:lblAlgn val="ctr"/>
        <c:lblOffset val="100"/>
        <c:noMultiLvlLbl val="0"/>
      </c:catAx>
      <c:valAx>
        <c:axId val="3100531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10037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20684147972067"/>
          <c:y val="0.29188249545729872"/>
          <c:w val="0.18849762293864211"/>
          <c:h val="0.30085039370078748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Лист1!$R$1:$R$2</c:f>
              <c:strCache>
                <c:ptCount val="1"/>
                <c:pt idx="0">
                  <c:v>9 классы юноши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3.2362459546925572E-3"/>
                  <c:y val="-1.5151515151515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Лист1!$Q$3:$Q$6</c:f>
              <c:strCache>
                <c:ptCount val="4"/>
                <c:pt idx="0">
                  <c:v>I ГЗ</c:v>
                </c:pt>
                <c:pt idx="1">
                  <c:v>II ГЗ</c:v>
                </c:pt>
                <c:pt idx="2">
                  <c:v>III ГЗ</c:v>
                </c:pt>
                <c:pt idx="3">
                  <c:v>IV ГЗ</c:v>
                </c:pt>
              </c:strCache>
            </c:strRef>
          </c:cat>
          <c:val>
            <c:numRef>
              <c:f>Лист1!$R$3:$R$6</c:f>
              <c:numCache>
                <c:formatCode>0.0</c:formatCode>
                <c:ptCount val="4"/>
                <c:pt idx="0">
                  <c:v>0</c:v>
                </c:pt>
                <c:pt idx="1">
                  <c:v>13.966480446927376</c:v>
                </c:pt>
                <c:pt idx="2">
                  <c:v>3.3519553072625694</c:v>
                </c:pt>
                <c:pt idx="3">
                  <c:v>0.55865921787709505</c:v>
                </c:pt>
              </c:numCache>
            </c:numRef>
          </c:val>
        </c:ser>
        <c:ser>
          <c:idx val="1"/>
          <c:order val="1"/>
          <c:tx>
            <c:strRef>
              <c:f>Лист1!$S$1:$S$2</c:f>
              <c:strCache>
                <c:ptCount val="1"/>
                <c:pt idx="0">
                  <c:v>9 классы девушки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4.8543689320388363E-3"/>
                  <c:y val="-1.76767676767676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417475728155338E-2"/>
                  <c:y val="-3.03030303030303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Лист1!$Q$3:$Q$6</c:f>
              <c:strCache>
                <c:ptCount val="4"/>
                <c:pt idx="0">
                  <c:v>I ГЗ</c:v>
                </c:pt>
                <c:pt idx="1">
                  <c:v>II ГЗ</c:v>
                </c:pt>
                <c:pt idx="2">
                  <c:v>III ГЗ</c:v>
                </c:pt>
                <c:pt idx="3">
                  <c:v>IV ГЗ</c:v>
                </c:pt>
              </c:strCache>
            </c:strRef>
          </c:cat>
          <c:val>
            <c:numRef>
              <c:f>Лист1!$S$3:$S$6</c:f>
              <c:numCache>
                <c:formatCode>0.0</c:formatCode>
                <c:ptCount val="4"/>
                <c:pt idx="0">
                  <c:v>1.1173184357541899</c:v>
                </c:pt>
                <c:pt idx="1">
                  <c:v>16.201117318435752</c:v>
                </c:pt>
                <c:pt idx="2">
                  <c:v>7.8212290502793307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048832"/>
        <c:axId val="31050368"/>
        <c:axId val="0"/>
      </c:bar3DChart>
      <c:catAx>
        <c:axId val="310488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1050368"/>
        <c:crosses val="autoZero"/>
        <c:auto val="1"/>
        <c:lblAlgn val="ctr"/>
        <c:lblOffset val="100"/>
        <c:noMultiLvlLbl val="0"/>
      </c:catAx>
      <c:valAx>
        <c:axId val="3105036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31048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699921005020006"/>
          <c:y val="0.16645728942973043"/>
          <c:w val="0.27329205208572227"/>
          <c:h val="0.37920663326175141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Лист1!$R$9:$R$10</c:f>
              <c:strCache>
                <c:ptCount val="1"/>
                <c:pt idx="0">
                  <c:v>9 классы юноши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4.6728971962616828E-3"/>
                  <c:y val="-4.4256431480323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152647975077885E-3"/>
                  <c:y val="-2.60331949884254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Лист1!$Q$11:$Q$12</c:f>
              <c:strCache>
                <c:ptCount val="2"/>
                <c:pt idx="0">
                  <c:v>осн</c:v>
                </c:pt>
                <c:pt idx="1">
                  <c:v>подг</c:v>
                </c:pt>
              </c:strCache>
            </c:strRef>
          </c:cat>
          <c:val>
            <c:numRef>
              <c:f>Лист1!$R$11:$R$12</c:f>
              <c:numCache>
                <c:formatCode>0.0</c:formatCode>
                <c:ptCount val="2"/>
                <c:pt idx="0">
                  <c:v>12.29050279329609</c:v>
                </c:pt>
                <c:pt idx="1">
                  <c:v>5.5865921787709496</c:v>
                </c:pt>
              </c:numCache>
            </c:numRef>
          </c:val>
        </c:ser>
        <c:ser>
          <c:idx val="1"/>
          <c:order val="1"/>
          <c:tx>
            <c:strRef>
              <c:f>Лист1!$S$9:$S$10</c:f>
              <c:strCache>
                <c:ptCount val="1"/>
                <c:pt idx="0">
                  <c:v>9 классы девушки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305295950155779E-3"/>
                  <c:y val="-6.24796679722211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461059190031156E-2"/>
                  <c:y val="-3.3843153484953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Лист1!$Q$11:$Q$12</c:f>
              <c:strCache>
                <c:ptCount val="2"/>
                <c:pt idx="0">
                  <c:v>осн</c:v>
                </c:pt>
                <c:pt idx="1">
                  <c:v>подг</c:v>
                </c:pt>
              </c:strCache>
            </c:strRef>
          </c:cat>
          <c:val>
            <c:numRef>
              <c:f>Лист1!$S$11:$S$12</c:f>
              <c:numCache>
                <c:formatCode>0.0</c:formatCode>
                <c:ptCount val="2"/>
                <c:pt idx="0">
                  <c:v>16.201117318435752</c:v>
                </c:pt>
                <c:pt idx="1">
                  <c:v>8.9385474860335172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2512640"/>
        <c:axId val="72514176"/>
        <c:axId val="0"/>
      </c:bar3DChart>
      <c:catAx>
        <c:axId val="725126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2514176"/>
        <c:crosses val="autoZero"/>
        <c:auto val="1"/>
        <c:lblAlgn val="ctr"/>
        <c:lblOffset val="100"/>
        <c:noMultiLvlLbl val="0"/>
      </c:catAx>
      <c:valAx>
        <c:axId val="7251417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72512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757867883337013"/>
          <c:y val="0.24986537558418395"/>
          <c:w val="0.26307552677410651"/>
          <c:h val="0.2972101229361262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Лист1!$F$31:$F$32</c:f>
              <c:strCache>
                <c:ptCount val="1"/>
                <c:pt idx="0">
                  <c:v>10 классы юноши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2305295950155779E-3"/>
                  <c:y val="-5.2066389976850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3456717443029923E-3"/>
                  <c:y val="-6.76863069699062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Лист1!$E$34:$E$35</c:f>
              <c:strCache>
                <c:ptCount val="2"/>
                <c:pt idx="0">
                  <c:v>II ГЗ</c:v>
                </c:pt>
                <c:pt idx="1">
                  <c:v>III ГЗ</c:v>
                </c:pt>
              </c:strCache>
            </c:strRef>
          </c:cat>
          <c:val>
            <c:numRef>
              <c:f>Лист1!$F$34:$F$35</c:f>
              <c:numCache>
                <c:formatCode>0.0</c:formatCode>
                <c:ptCount val="2"/>
                <c:pt idx="0">
                  <c:v>14.52513966480447</c:v>
                </c:pt>
                <c:pt idx="1">
                  <c:v>2.2346368715083802</c:v>
                </c:pt>
              </c:numCache>
            </c:numRef>
          </c:val>
        </c:ser>
        <c:ser>
          <c:idx val="1"/>
          <c:order val="1"/>
          <c:tx>
            <c:strRef>
              <c:f>Лист1!$G$31:$G$32</c:f>
              <c:strCache>
                <c:ptCount val="1"/>
                <c:pt idx="0">
                  <c:v>10 классы девушки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461059190031156E-2"/>
                  <c:y val="-4.42564314803233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249221183800625E-2"/>
                  <c:y val="-5.2066389976850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Лист1!$E$34:$E$35</c:f>
              <c:strCache>
                <c:ptCount val="2"/>
                <c:pt idx="0">
                  <c:v>II ГЗ</c:v>
                </c:pt>
                <c:pt idx="1">
                  <c:v>III ГЗ</c:v>
                </c:pt>
              </c:strCache>
            </c:strRef>
          </c:cat>
          <c:val>
            <c:numRef>
              <c:f>Лист1!$G$34:$G$35</c:f>
              <c:numCache>
                <c:formatCode>0.0</c:formatCode>
                <c:ptCount val="2"/>
                <c:pt idx="0">
                  <c:v>8.3798882681564244</c:v>
                </c:pt>
                <c:pt idx="1">
                  <c:v>4.4692737430167604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2553600"/>
        <c:axId val="72555136"/>
        <c:axId val="0"/>
      </c:bar3DChart>
      <c:catAx>
        <c:axId val="725536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2555136"/>
        <c:crosses val="autoZero"/>
        <c:auto val="1"/>
        <c:lblAlgn val="ctr"/>
        <c:lblOffset val="100"/>
        <c:noMultiLvlLbl val="0"/>
      </c:catAx>
      <c:valAx>
        <c:axId val="7255513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725536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011761964333895"/>
          <c:y val="0.21862554159807338"/>
          <c:w val="0.30053658596413768"/>
          <c:h val="0.32844995692223683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Лист1!$F$39:$F$40</c:f>
              <c:strCache>
                <c:ptCount val="1"/>
                <c:pt idx="0">
                  <c:v>10 классы юноши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2051282051282055E-3"/>
                  <c:y val="-5.7273028974536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628205128205069E-2"/>
                  <c:y val="-5.2066389976850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Лист1!$E$41:$E$42</c:f>
              <c:strCache>
                <c:ptCount val="2"/>
                <c:pt idx="0">
                  <c:v>осн</c:v>
                </c:pt>
                <c:pt idx="1">
                  <c:v>подг</c:v>
                </c:pt>
              </c:strCache>
            </c:strRef>
          </c:cat>
          <c:val>
            <c:numRef>
              <c:f>Лист1!$F$41:$F$42</c:f>
              <c:numCache>
                <c:formatCode>0.0</c:formatCode>
                <c:ptCount val="2"/>
                <c:pt idx="0">
                  <c:v>13.407821229050278</c:v>
                </c:pt>
                <c:pt idx="1">
                  <c:v>3.3519553072625694</c:v>
                </c:pt>
              </c:numCache>
            </c:numRef>
          </c:val>
        </c:ser>
        <c:ser>
          <c:idx val="1"/>
          <c:order val="1"/>
          <c:tx>
            <c:strRef>
              <c:f>Лист1!$G$39:$G$40</c:f>
              <c:strCache>
                <c:ptCount val="1"/>
                <c:pt idx="0">
                  <c:v>10 классы девушки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230769230769239E-2"/>
                  <c:y val="-5.9876348473378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435897435897443E-2"/>
                  <c:y val="-3.644647298379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Лист1!$E$41:$E$42</c:f>
              <c:strCache>
                <c:ptCount val="2"/>
                <c:pt idx="0">
                  <c:v>осн</c:v>
                </c:pt>
                <c:pt idx="1">
                  <c:v>подг</c:v>
                </c:pt>
              </c:strCache>
            </c:strRef>
          </c:cat>
          <c:val>
            <c:numRef>
              <c:f>Лист1!$G$41:$G$42</c:f>
              <c:numCache>
                <c:formatCode>0.0</c:formatCode>
                <c:ptCount val="2"/>
                <c:pt idx="0">
                  <c:v>10.055865921787712</c:v>
                </c:pt>
                <c:pt idx="1">
                  <c:v>2.7932960893854752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2598656"/>
        <c:axId val="72600192"/>
        <c:axId val="0"/>
      </c:bar3DChart>
      <c:catAx>
        <c:axId val="725986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2600192"/>
        <c:crosses val="autoZero"/>
        <c:auto val="1"/>
        <c:lblAlgn val="ctr"/>
        <c:lblOffset val="100"/>
        <c:noMultiLvlLbl val="0"/>
      </c:catAx>
      <c:valAx>
        <c:axId val="72600192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725986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861296184130831"/>
          <c:y val="0.3113137600604462"/>
          <c:w val="0.25177165354330711"/>
          <c:h val="0.361752357900265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Лист1!$G$48:$G$49</c:f>
              <c:strCache>
                <c:ptCount val="1"/>
                <c:pt idx="0">
                  <c:v>11 классы юноши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7.716049382716042E-3"/>
                  <c:y val="-2.3069531325214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29629629629632E-3"/>
                  <c:y val="-4.10125001337144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4.35757813920716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0802469135802479E-2"/>
                  <c:y val="-2.56328125835716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Лист1!$F$50:$F$53</c:f>
              <c:strCache>
                <c:ptCount val="4"/>
                <c:pt idx="0">
                  <c:v>I ГЗ</c:v>
                </c:pt>
                <c:pt idx="1">
                  <c:v>II ГЗ</c:v>
                </c:pt>
                <c:pt idx="2">
                  <c:v>III ГЗ</c:v>
                </c:pt>
                <c:pt idx="3">
                  <c:v>IV ГЗ</c:v>
                </c:pt>
              </c:strCache>
            </c:strRef>
          </c:cat>
          <c:val>
            <c:numRef>
              <c:f>Лист1!$G$50:$G$53</c:f>
              <c:numCache>
                <c:formatCode>0.0</c:formatCode>
                <c:ptCount val="4"/>
                <c:pt idx="0">
                  <c:v>0.55865921787709505</c:v>
                </c:pt>
                <c:pt idx="1">
                  <c:v>7.2625698324022343</c:v>
                </c:pt>
                <c:pt idx="2">
                  <c:v>4.4692737430167604</c:v>
                </c:pt>
                <c:pt idx="3">
                  <c:v>1.1173184357541899</c:v>
                </c:pt>
              </c:numCache>
            </c:numRef>
          </c:val>
        </c:ser>
        <c:ser>
          <c:idx val="1"/>
          <c:order val="1"/>
          <c:tx>
            <c:strRef>
              <c:f>Лист1!$H$48:$H$49</c:f>
              <c:strCache>
                <c:ptCount val="1"/>
                <c:pt idx="0">
                  <c:v>11 классы девушки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432098765432107E-2"/>
                  <c:y val="-2.3069531325214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9.2592592592592692E-3"/>
                  <c:y val="-1.5379687550142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8888888888889E-2"/>
                  <c:y val="-1.79429688085000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7777777777777811E-2"/>
                  <c:y val="-3.5885937617000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Лист1!$F$50:$F$53</c:f>
              <c:strCache>
                <c:ptCount val="4"/>
                <c:pt idx="0">
                  <c:v>I ГЗ</c:v>
                </c:pt>
                <c:pt idx="1">
                  <c:v>II ГЗ</c:v>
                </c:pt>
                <c:pt idx="2">
                  <c:v>III ГЗ</c:v>
                </c:pt>
                <c:pt idx="3">
                  <c:v>IV ГЗ</c:v>
                </c:pt>
              </c:strCache>
            </c:strRef>
          </c:cat>
          <c:val>
            <c:numRef>
              <c:f>Лист1!$H$50:$H$53</c:f>
              <c:numCache>
                <c:formatCode>0.0</c:formatCode>
                <c:ptCount val="4"/>
                <c:pt idx="0">
                  <c:v>0.55865921787709505</c:v>
                </c:pt>
                <c:pt idx="1">
                  <c:v>7.8212290502793307</c:v>
                </c:pt>
                <c:pt idx="2">
                  <c:v>5.5865921787709496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2664192"/>
        <c:axId val="72665728"/>
        <c:axId val="0"/>
      </c:bar3DChart>
      <c:catAx>
        <c:axId val="7266419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2665728"/>
        <c:crosses val="autoZero"/>
        <c:auto val="1"/>
        <c:lblAlgn val="ctr"/>
        <c:lblOffset val="100"/>
        <c:noMultiLvlLbl val="0"/>
      </c:catAx>
      <c:valAx>
        <c:axId val="7266572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726641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9744462432850096"/>
          <c:y val="0.35830088892170825"/>
          <c:w val="0.29320958127897562"/>
          <c:h val="0.21374627134921287"/>
        </c:manualLayout>
      </c:layout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alt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D17C1C8-BA46-41D3-BE55-94FD285FCEC8}" type="slidenum">
              <a:rPr lang="ru-RU" altLang="en-US" smtClean="0"/>
              <a:pPr/>
              <a:t>‹#›</a:t>
            </a:fld>
            <a:endParaRPr lang="ru-RU" alt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8880EF21-0A26-443D-A975-160BD3A43E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143000" y="2895600"/>
            <a:ext cx="7239000" cy="1444625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sz="6000" b="1" dirty="0" smtClean="0">
                <a:latin typeface="Times New Roman" pitchFamily="18" charset="0"/>
                <a:cs typeface="Times New Roman" pitchFamily="18" charset="0"/>
              </a:rPr>
              <a:t>Итоги </a:t>
            </a:r>
            <a:r>
              <a:rPr lang="ru-RU" altLang="en-US" sz="6000" b="1" dirty="0" smtClean="0">
                <a:latin typeface="Times New Roman" pitchFamily="18" charset="0"/>
                <a:cs typeface="Times New Roman" pitchFamily="18" charset="0"/>
              </a:rPr>
              <a:t>медико-профилактической работы за 2018 год</a:t>
            </a:r>
            <a:r>
              <a:rPr lang="ru-RU" altLang="en-US" sz="6000" b="1" dirty="0" smtClean="0">
                <a:latin typeface="Times New Roman" pitchFamily="18" charset="0"/>
                <a:cs typeface="Times New Roman" pitchFamily="18" charset="0"/>
              </a:rPr>
              <a:t>, п</a:t>
            </a:r>
            <a:r>
              <a:rPr lang="ru-RU" altLang="en-US" sz="6000" b="1" dirty="0" smtClean="0">
                <a:latin typeface="Times New Roman" pitchFamily="18" charset="0"/>
                <a:cs typeface="Times New Roman" pitchFamily="18" charset="0"/>
              </a:rPr>
              <a:t>лан </a:t>
            </a:r>
            <a:r>
              <a:rPr lang="ru-RU" altLang="en-US" sz="6000" b="1" dirty="0" smtClean="0">
                <a:latin typeface="Times New Roman" pitchFamily="18" charset="0"/>
                <a:cs typeface="Times New Roman" pitchFamily="18" charset="0"/>
              </a:rPr>
              <a:t>работы </a:t>
            </a:r>
            <a:r>
              <a:rPr lang="ru-RU" altLang="en-US" sz="6000" b="1" dirty="0" smtClean="0">
                <a:latin typeface="Times New Roman" pitchFamily="18" charset="0"/>
                <a:cs typeface="Times New Roman" pitchFamily="18" charset="0"/>
              </a:rPr>
              <a:t>на 2019 год</a:t>
            </a:r>
            <a:endParaRPr lang="ru-RU" altLang="en-US" sz="6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22722C92-78F1-4202-B72B-1DB548DAB5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76400" y="4876800"/>
            <a:ext cx="7239000" cy="1752600"/>
          </a:xfrm>
        </p:spPr>
        <p:txBody>
          <a:bodyPr/>
          <a:lstStyle/>
          <a:p>
            <a:pPr algn="ctr"/>
            <a:r>
              <a:rPr lang="ru-RU" altLang="en-US" dirty="0"/>
              <a:t>фельдшер </a:t>
            </a:r>
            <a:r>
              <a:rPr lang="ru-RU" altLang="en-US" dirty="0" smtClean="0"/>
              <a:t>ГБУЗ </a:t>
            </a:r>
            <a:r>
              <a:rPr lang="ru-RU" altLang="en-US" dirty="0"/>
              <a:t>АО </a:t>
            </a:r>
            <a:r>
              <a:rPr lang="ru-RU" altLang="en-US" dirty="0" smtClean="0"/>
              <a:t>«АГДКП</a:t>
            </a:r>
            <a:r>
              <a:rPr lang="ru-RU" altLang="en-US" dirty="0"/>
              <a:t>»</a:t>
            </a:r>
          </a:p>
          <a:p>
            <a:pPr algn="ctr"/>
            <a:r>
              <a:rPr lang="ru-RU" altLang="en-US" dirty="0"/>
              <a:t> </a:t>
            </a:r>
            <a:r>
              <a:rPr lang="ru-RU" altLang="en-US" dirty="0" err="1"/>
              <a:t>Анточь</a:t>
            </a:r>
            <a:r>
              <a:rPr lang="ru-RU" altLang="en-US" dirty="0"/>
              <a:t> Екатерина Николаевна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Соотношение групп здоровья среди учащихся 10-х классов (в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%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659822"/>
              </p:ext>
            </p:extLst>
          </p:nvPr>
        </p:nvGraphicFramePr>
        <p:xfrm>
          <a:off x="838200" y="1827212"/>
          <a:ext cx="8153400" cy="487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оотношение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физкультурных групп среди учащихся 10-х классов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%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ru-RU" sz="32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990600" y="1827212"/>
          <a:ext cx="7924800" cy="487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Соотношение групп здоровья среди учащихся 11-х классов (в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%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988742"/>
              </p:ext>
            </p:extLst>
          </p:nvPr>
        </p:nvGraphicFramePr>
        <p:xfrm>
          <a:off x="990600" y="1600200"/>
          <a:ext cx="8153400" cy="510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оотношение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физкультурных групп среди учащихся 11-х классов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%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181516"/>
              </p:ext>
            </p:extLst>
          </p:nvPr>
        </p:nvGraphicFramePr>
        <p:xfrm>
          <a:off x="685800" y="1524000"/>
          <a:ext cx="8382000" cy="510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313612" cy="144780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Соотношение обследованных и не обследованных на энтеробиоз среди учащихся 1-4 классов (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n=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380, %)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6248153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1312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Первичная заболеваемость в 2018 году (%):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037028"/>
              </p:ext>
            </p:extLst>
          </p:nvPr>
        </p:nvGraphicFramePr>
        <p:xfrm>
          <a:off x="304800" y="1295400"/>
          <a:ext cx="8686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Общая заболеваемость </a:t>
            </a:r>
            <a:br>
              <a:rPr lang="ru-RU" dirty="0" smtClean="0"/>
            </a:br>
            <a:r>
              <a:rPr lang="ru-RU" dirty="0" smtClean="0"/>
              <a:t>за 2018 год (в %):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0557211"/>
              </p:ext>
            </p:extLst>
          </p:nvPr>
        </p:nvGraphicFramePr>
        <p:xfrm>
          <a:off x="914400" y="1676400"/>
          <a:ext cx="8229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73136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Соотношение показателей снижения остроты зрения среди учащихся 1-11 классов (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n=272,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%):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85800" y="1676400"/>
          <a:ext cx="8382000" cy="510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457200"/>
            <a:ext cx="731361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Соотношение показателей нарушения осанки среди учащихся 1-11 классов (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n=249,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%):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81000" y="1676400"/>
          <a:ext cx="8763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723E0C78-CF81-44F5-806E-DE96C778F4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sz="5400" b="1" dirty="0">
                <a:latin typeface="Times New Roman" pitchFamily="18" charset="0"/>
                <a:cs typeface="Times New Roman" pitchFamily="18" charset="0"/>
              </a:rPr>
              <a:t>Вакцинация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xmlns="" id="{41B45A00-ADAB-4DE1-B01C-D0A43A2A97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828800"/>
            <a:ext cx="86868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altLang="en-US" sz="3300" dirty="0">
                <a:latin typeface="Times New Roman" pitchFamily="18" charset="0"/>
                <a:cs typeface="Times New Roman" pitchFamily="18" charset="0"/>
              </a:rPr>
              <a:t>Приказ Министерства Здравоохранения РФ от 21 марта 2014 года N 125н</a:t>
            </a:r>
          </a:p>
          <a:p>
            <a:pPr algn="ctr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ru-RU" altLang="en-US" sz="3700" dirty="0">
                <a:latin typeface="Times New Roman" pitchFamily="18" charset="0"/>
                <a:cs typeface="Times New Roman" pitchFamily="18" charset="0"/>
              </a:rPr>
              <a:t>«Об утверждении национального календаря профилактических прививок и календаря профилактических прививок по эпидемическим показаниям»</a:t>
            </a:r>
            <a:r>
              <a:rPr lang="ru-RU" altLang="en-US" sz="3700" dirty="0">
                <a:latin typeface="Times New Roman" panose="02020603050405020304" pitchFamily="18" charset="0"/>
              </a:rPr>
              <a:t/>
            </a:r>
            <a:br>
              <a:rPr lang="ru-RU" altLang="en-US" sz="3700" dirty="0">
                <a:latin typeface="Times New Roman" panose="02020603050405020304" pitchFamily="18" charset="0"/>
              </a:rPr>
            </a:br>
            <a:r>
              <a:rPr lang="ru-RU" altLang="en-US" dirty="0"/>
              <a:t/>
            </a:r>
            <a:br>
              <a:rPr lang="ru-RU" altLang="en-US" dirty="0"/>
            </a:br>
            <a:endParaRPr lang="ru-R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>
            <a:extLst>
              <a:ext uri="{FF2B5EF4-FFF2-40B4-BE49-F238E27FC236}">
                <a16:creationId xmlns:a16="http://schemas.microsoft.com/office/drawing/2014/main" xmlns="" id="{0B2236A1-A650-4520-B639-5BC1A6A1817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359898"/>
            <a:ext cx="853440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b="1" dirty="0">
                <a:latin typeface="Times New Roman" pitchFamily="18" charset="0"/>
                <a:cs typeface="Times New Roman" pitchFamily="18" charset="0"/>
              </a:rPr>
              <a:t>Часы работы </a:t>
            </a:r>
            <a:r>
              <a:rPr lang="ru-RU" altLang="en-US" b="1" dirty="0" smtClean="0">
                <a:latin typeface="Times New Roman" pitchFamily="18" charset="0"/>
                <a:cs typeface="Times New Roman" pitchFamily="18" charset="0"/>
              </a:rPr>
              <a:t>медицинского кабинета школы:</a:t>
            </a:r>
            <a:r>
              <a:rPr lang="ru-RU" altLang="en-US" sz="3600" dirty="0"/>
              <a:t/>
            </a:r>
            <a:br>
              <a:rPr lang="ru-RU" altLang="en-US" sz="3600" dirty="0"/>
            </a:br>
            <a:endParaRPr lang="ru-RU" altLang="en-US" sz="3600" dirty="0"/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xmlns="" id="{378FC83B-B077-4E06-BF67-D65B3965B71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1447800"/>
            <a:ext cx="8686800" cy="5257800"/>
          </a:xfrm>
        </p:spPr>
        <p:txBody>
          <a:bodyPr/>
          <a:lstStyle/>
          <a:p>
            <a:pPr algn="ctr"/>
            <a:r>
              <a:rPr lang="ru-RU" altLang="en-US" sz="4000" b="1" u="sng" dirty="0" smtClean="0">
                <a:latin typeface="Times New Roman" pitchFamily="18" charset="0"/>
                <a:cs typeface="Times New Roman" pitchFamily="18" charset="0"/>
              </a:rPr>
              <a:t>Понедельник: </a:t>
            </a:r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8:30-17:00</a:t>
            </a:r>
            <a:endParaRPr lang="ru-RU" altLang="en-US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en-US" sz="3600" b="1" dirty="0" smtClean="0">
                <a:latin typeface="Times New Roman" pitchFamily="18" charset="0"/>
                <a:cs typeface="Times New Roman" pitchFamily="18" charset="0"/>
              </a:rPr>
              <a:t>(2-й, 4-й понедельник 8.30-13.00)</a:t>
            </a:r>
          </a:p>
          <a:p>
            <a:pPr algn="ctr"/>
            <a:endParaRPr lang="ru-RU" altLang="en-US" sz="4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en-US" sz="4000" b="1" u="sng" dirty="0" smtClean="0">
                <a:latin typeface="Times New Roman" pitchFamily="18" charset="0"/>
                <a:cs typeface="Times New Roman" pitchFamily="18" charset="0"/>
              </a:rPr>
              <a:t>Среда</a:t>
            </a:r>
            <a:r>
              <a:rPr lang="ru-RU" altLang="en-US" sz="4000" b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8:30-17:00</a:t>
            </a:r>
            <a:endParaRPr lang="ru-RU" altLang="en-US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en-US" sz="3600" b="1" dirty="0" smtClean="0">
                <a:latin typeface="Times New Roman" pitchFamily="18" charset="0"/>
                <a:cs typeface="Times New Roman" pitchFamily="18" charset="0"/>
              </a:rPr>
              <a:t>(1-я среда каждого месяца с 10:00-16:00)</a:t>
            </a:r>
          </a:p>
          <a:p>
            <a:pPr algn="ctr"/>
            <a:endParaRPr lang="ru-RU" altLang="en-US" sz="40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en-US" sz="4000" b="1" u="sng" dirty="0" smtClean="0">
                <a:latin typeface="Times New Roman" pitchFamily="18" charset="0"/>
                <a:cs typeface="Times New Roman" pitchFamily="18" charset="0"/>
              </a:rPr>
              <a:t>Четверг</a:t>
            </a:r>
            <a:r>
              <a:rPr lang="ru-RU" altLang="en-US" sz="4000" b="1" u="sng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8:30-17:00</a:t>
            </a:r>
            <a:endParaRPr lang="ru-RU" alt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7CC8A659-3874-4E16-9D51-ACB8F1F6D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71600" y="304800"/>
            <a:ext cx="7313613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Профилактические осмотры (январь-май 2019 года):</a:t>
            </a:r>
            <a:endParaRPr lang="ru-RU" alt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xmlns="" id="{78A5D13D-FD52-403F-AB7C-EC6BAD7B6CD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1827213"/>
            <a:ext cx="7845425" cy="4114800"/>
          </a:xfrm>
        </p:spPr>
        <p:txBody>
          <a:bodyPr/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Приказ Министерства здравоохранения РФ от 10 августа 2017 г. N 514н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"О Порядке проведения профилактических медицинских осмотров несовершеннолетних"</a:t>
            </a:r>
            <a:endParaRPr lang="en-US" alt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04800"/>
            <a:ext cx="8458200" cy="64008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Профилактические осмотры проводятся в установленные возрастные периоды в целях раннего (своевременного) выявления патологических состояний, заболеваний и факторов риска их развития, немедицинского потребления наркотических средств и психотропных веществ, а также в целях определения групп здоровья и выработки рекомендаций для несовершеннолетних и их родителей или иных законных представителей.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>
            <a:extLst>
              <a:ext uri="{FF2B5EF4-FFF2-40B4-BE49-F238E27FC236}">
                <a16:creationId xmlns:a16="http://schemas.microsoft.com/office/drawing/2014/main" xmlns="" id="{24D731D7-201B-4470-9D38-773F790EED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62000" y="1827213"/>
            <a:ext cx="7921625" cy="4114800"/>
          </a:xfrm>
        </p:spPr>
        <p:txBody>
          <a:bodyPr/>
          <a:lstStyle/>
          <a:p>
            <a:pPr algn="just"/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Профилактический </a:t>
            </a:r>
            <a:r>
              <a:rPr lang="ru-RU" altLang="en-US" sz="4000" b="1" dirty="0">
                <a:latin typeface="Times New Roman" pitchFamily="18" charset="0"/>
                <a:cs typeface="Times New Roman" pitchFamily="18" charset="0"/>
              </a:rPr>
              <a:t>осмотр </a:t>
            </a:r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врачами – специалистами (стоматолог, педиатр) учащихся 2011 </a:t>
            </a:r>
            <a:r>
              <a:rPr lang="ru-RU" altLang="en-US" sz="4000" b="1" dirty="0">
                <a:latin typeface="Times New Roman" pitchFamily="18" charset="0"/>
                <a:cs typeface="Times New Roman" pitchFamily="18" charset="0"/>
              </a:rPr>
              <a:t>г.р. </a:t>
            </a:r>
            <a:r>
              <a:rPr lang="ru-RU" altLang="en-US" sz="4000" b="1" u="sng" dirty="0" smtClean="0">
                <a:latin typeface="Times New Roman" pitchFamily="18" charset="0"/>
                <a:cs typeface="Times New Roman" pitchFamily="18" charset="0"/>
              </a:rPr>
              <a:t>25 февраля </a:t>
            </a:r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в школе с 9:00</a:t>
            </a:r>
            <a:endParaRPr lang="ru-RU" altLang="en-US" sz="40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8458200" cy="51816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Профилактический осмотр врачами – специалистами (п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едиатр, невролог, детский стоматолог, детский эндокринолог, травматолог-ортопед, офтальмолог</a:t>
            </a:r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) учащихся 2009 г.р. </a:t>
            </a:r>
          </a:p>
          <a:p>
            <a:pPr algn="ctr"/>
            <a:r>
              <a:rPr lang="ru-RU" altLang="en-US" sz="4000" b="1" u="sng" dirty="0" smtClean="0">
                <a:latin typeface="Times New Roman" pitchFamily="18" charset="0"/>
                <a:cs typeface="Times New Roman" pitchFamily="18" charset="0"/>
              </a:rPr>
              <a:t>6 марта </a:t>
            </a:r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в школе с 9:00</a:t>
            </a:r>
          </a:p>
          <a:p>
            <a:pPr algn="ctr"/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Лабораторные исследования: ОАК, ОАМ </a:t>
            </a:r>
          </a:p>
          <a:p>
            <a:pPr algn="ctr"/>
            <a:endParaRPr lang="ru-RU" alt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>
              <a:ext uri="{FF2B5EF4-FFF2-40B4-BE49-F238E27FC236}">
                <a16:creationId xmlns:a16="http://schemas.microsoft.com/office/drawing/2014/main" xmlns="" id="{82976349-E31E-4138-B654-5783DF9FFC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38200" y="609600"/>
            <a:ext cx="7921625" cy="5027613"/>
          </a:xfrm>
        </p:spPr>
        <p:txBody>
          <a:bodyPr/>
          <a:lstStyle/>
          <a:p>
            <a:endParaRPr lang="ru-RU" alt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Профилактический осмотр врачами – специалистами (п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едиатр, стоматолог</a:t>
            </a:r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) учащихся 2010 г.р.</a:t>
            </a:r>
          </a:p>
          <a:p>
            <a:pPr algn="ctr">
              <a:buNone/>
            </a:pPr>
            <a:r>
              <a:rPr lang="ru-RU" altLang="en-US" sz="4000" b="1" u="sng" dirty="0" smtClean="0">
                <a:latin typeface="Times New Roman" pitchFamily="18" charset="0"/>
                <a:cs typeface="Times New Roman" pitchFamily="18" charset="0"/>
              </a:rPr>
              <a:t>15 марта </a:t>
            </a:r>
            <a:r>
              <a:rPr lang="ru-RU" altLang="en-US" sz="4000" b="1" dirty="0" smtClean="0">
                <a:latin typeface="Times New Roman" pitchFamily="18" charset="0"/>
                <a:cs typeface="Times New Roman" pitchFamily="18" charset="0"/>
              </a:rPr>
              <a:t>в школе с 9:00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8229600" cy="5638800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altLang="en-US" sz="3200" b="1" u="sng" dirty="0" smtClean="0">
                <a:latin typeface="Times New Roman" pitchFamily="18" charset="0"/>
                <a:cs typeface="Times New Roman" pitchFamily="18" charset="0"/>
              </a:rPr>
              <a:t>Профилактический осмотр учащихся 9-х классов 25 апреля в школе с 9:00. </a:t>
            </a:r>
          </a:p>
          <a:p>
            <a:pPr algn="just"/>
            <a:r>
              <a:rPr lang="ru-RU" altLang="en-US" sz="3200" b="1" dirty="0" smtClean="0">
                <a:latin typeface="Times New Roman" pitchFamily="18" charset="0"/>
                <a:cs typeface="Times New Roman" pitchFamily="18" charset="0"/>
              </a:rPr>
              <a:t>(п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едиатр, детский хирург, детский стоматолог, детский уролог –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андролог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(юноши), акушер – гинеколог (девушки), детский эндокринолог, невролог, травматолог-ортопед, офтальмолог,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оториноларинголог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, психиатр подростковый</a:t>
            </a:r>
            <a:r>
              <a:rPr lang="ru-RU" altLang="en-US" sz="3200" b="1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altLang="en-US" sz="3200" b="1" dirty="0" smtClean="0">
                <a:latin typeface="Times New Roman" pitchFamily="18" charset="0"/>
                <a:cs typeface="Times New Roman" pitchFamily="18" charset="0"/>
              </a:rPr>
              <a:t>Осмотр девушек врачом акушером – гинекологом в ГБУЗ АО «АГДКП» 25 апреля с 15:00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" y="1905000"/>
            <a:ext cx="8686800" cy="3275013"/>
          </a:xfrm>
        </p:spPr>
        <p:txBody>
          <a:bodyPr/>
          <a:lstStyle/>
          <a:p>
            <a:pPr algn="just"/>
            <a:r>
              <a:rPr lang="ru-RU" altLang="en-US" sz="3600" b="1" dirty="0" smtClean="0">
                <a:latin typeface="Times New Roman" pitchFamily="18" charset="0"/>
                <a:cs typeface="Times New Roman" pitchFamily="18" charset="0"/>
              </a:rPr>
              <a:t>Лабораторные и функциональные исследования  (ОАК, ОАМ, ФОГ) </a:t>
            </a:r>
          </a:p>
          <a:p>
            <a:pPr algn="ctr"/>
            <a:r>
              <a:rPr lang="ru-RU" altLang="en-US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altLang="en-US" sz="3600" b="1" u="sng" dirty="0" smtClean="0">
                <a:latin typeface="Times New Roman" pitchFamily="18" charset="0"/>
                <a:cs typeface="Times New Roman" pitchFamily="18" charset="0"/>
              </a:rPr>
              <a:t>23 и 24 апреля </a:t>
            </a:r>
            <a:r>
              <a:rPr lang="ru-RU" altLang="en-US" sz="3600" b="1" dirty="0" smtClean="0">
                <a:latin typeface="Times New Roman" pitchFamily="18" charset="0"/>
                <a:cs typeface="Times New Roman" pitchFamily="18" charset="0"/>
              </a:rPr>
              <a:t>в ГБУЗ АО «АГДКП» </a:t>
            </a:r>
          </a:p>
          <a:p>
            <a:pPr algn="just"/>
            <a:r>
              <a:rPr lang="ru-RU" altLang="en-US" sz="3600" b="1" dirty="0" smtClean="0">
                <a:latin typeface="Times New Roman" pitchFamily="18" charset="0"/>
                <a:cs typeface="Times New Roman" pitchFamily="18" charset="0"/>
              </a:rPr>
              <a:t>с 13:30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762000"/>
            <a:ext cx="8763000" cy="5181600"/>
          </a:xfrm>
        </p:spPr>
        <p:txBody>
          <a:bodyPr/>
          <a:lstStyle/>
          <a:p>
            <a:endParaRPr lang="ru-RU" alt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en-US" sz="3600" b="1" dirty="0" smtClean="0">
                <a:latin typeface="Times New Roman" pitchFamily="18" charset="0"/>
                <a:cs typeface="Times New Roman" pitchFamily="18" charset="0"/>
              </a:rPr>
              <a:t>Профилактический осмотр врачами – специалистами учащихся 2006 г.р.</a:t>
            </a:r>
          </a:p>
          <a:p>
            <a:pPr algn="ctr"/>
            <a:r>
              <a:rPr lang="ru-RU" altLang="en-US" sz="3600" b="1" dirty="0" smtClean="0">
                <a:latin typeface="Times New Roman" pitchFamily="18" charset="0"/>
                <a:cs typeface="Times New Roman" pitchFamily="18" charset="0"/>
              </a:rPr>
              <a:t> (п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едиатр, стоматолог, офтальмолог</a:t>
            </a:r>
            <a:r>
              <a:rPr lang="ru-RU" altLang="en-US" sz="36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altLang="en-US" sz="36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altLang="en-US" sz="3600" b="1" u="sng" dirty="0" smtClean="0">
                <a:latin typeface="Times New Roman" pitchFamily="18" charset="0"/>
                <a:cs typeface="Times New Roman" pitchFamily="18" charset="0"/>
              </a:rPr>
              <a:t>17 мая </a:t>
            </a:r>
            <a:r>
              <a:rPr lang="ru-RU" altLang="en-US" sz="3600" b="1" dirty="0" smtClean="0">
                <a:latin typeface="Times New Roman" pitchFamily="18" charset="0"/>
                <a:cs typeface="Times New Roman" pitchFamily="18" charset="0"/>
              </a:rPr>
              <a:t>в школе с 9:00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>
            <a:extLst>
              <a:ext uri="{FF2B5EF4-FFF2-40B4-BE49-F238E27FC236}">
                <a16:creationId xmlns:a16="http://schemas.microsoft.com/office/drawing/2014/main" xmlns="" id="{39332A00-269A-4846-A69E-37971CE8B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276600"/>
            <a:ext cx="7313613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en-US" sz="5400" b="1" dirty="0"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52D908C3-7B48-4446-8DAA-F5B27668C7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sz="4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Телефоны для справок: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xmlns="" id="{5415398F-F338-4F57-86C1-7F4DCFB04E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827213"/>
            <a:ext cx="83820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altLang="en-US" sz="2800" b="1" dirty="0" smtClean="0">
                <a:latin typeface="Times New Roman" pitchFamily="18" charset="0"/>
                <a:cs typeface="Times New Roman" pitchFamily="18" charset="0"/>
              </a:rPr>
              <a:t>Медицинский кабинет школы - 29-16-79 </a:t>
            </a:r>
          </a:p>
          <a:p>
            <a:pPr marL="0" indent="0" algn="ctr">
              <a:buNone/>
            </a:pPr>
            <a:r>
              <a:rPr lang="ru-RU" altLang="en-US" sz="2800" b="1" dirty="0" smtClean="0">
                <a:latin typeface="Times New Roman" pitchFamily="18" charset="0"/>
                <a:cs typeface="Times New Roman" pitchFamily="18" charset="0"/>
              </a:rPr>
              <a:t>Фельдшер АГДКП </a:t>
            </a:r>
            <a:r>
              <a:rPr lang="ru-RU" altLang="en-US" sz="2800" b="1" dirty="0" err="1" smtClean="0">
                <a:latin typeface="Times New Roman" pitchFamily="18" charset="0"/>
                <a:cs typeface="Times New Roman" pitchFamily="18" charset="0"/>
              </a:rPr>
              <a:t>Анточь</a:t>
            </a:r>
            <a:r>
              <a:rPr lang="ru-RU" altLang="en-US" sz="2800" b="1" dirty="0" smtClean="0">
                <a:latin typeface="Times New Roman" pitchFamily="18" charset="0"/>
                <a:cs typeface="Times New Roman" pitchFamily="18" charset="0"/>
              </a:rPr>
              <a:t> Екатерина Николаевна</a:t>
            </a:r>
            <a:endParaRPr lang="ru-RU" alt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endParaRPr lang="ru-RU" alt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altLang="en-US" sz="2800" b="1" dirty="0" smtClean="0">
                <a:latin typeface="Times New Roman" pitchFamily="18" charset="0"/>
                <a:cs typeface="Times New Roman" pitchFamily="18" charset="0"/>
              </a:rPr>
              <a:t>Старший фельдшер АГДКП:</a:t>
            </a:r>
            <a:endParaRPr lang="ru-RU" alt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altLang="en-US" sz="2800" b="1" dirty="0" smtClean="0">
                <a:latin typeface="Times New Roman" pitchFamily="18" charset="0"/>
                <a:cs typeface="Times New Roman" pitchFamily="18" charset="0"/>
              </a:rPr>
              <a:t>Григорьева Людмила Васильевна: 64-73-09</a:t>
            </a:r>
            <a:endParaRPr lang="ru-RU" alt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endParaRPr lang="ru-RU" alt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2296" indent="0" algn="ctr">
              <a:buNone/>
            </a:pPr>
            <a:r>
              <a:rPr lang="ru-RU" altLang="en-US" sz="2800" b="1" dirty="0" smtClean="0">
                <a:latin typeface="Times New Roman" pitchFamily="18" charset="0"/>
                <a:cs typeface="Times New Roman" pitchFamily="18" charset="0"/>
              </a:rPr>
              <a:t>Заведующая </a:t>
            </a:r>
            <a:r>
              <a:rPr lang="ru-RU" altLang="en-US" sz="2800" b="1" dirty="0" smtClean="0">
                <a:latin typeface="Times New Roman" pitchFamily="18" charset="0"/>
                <a:cs typeface="Times New Roman" pitchFamily="18" charset="0"/>
              </a:rPr>
              <a:t>школьным </a:t>
            </a:r>
            <a:r>
              <a:rPr lang="ru-RU" altLang="en-US" sz="2800" b="1" dirty="0" smtClean="0">
                <a:latin typeface="Times New Roman" pitchFamily="18" charset="0"/>
                <a:cs typeface="Times New Roman" pitchFamily="18" charset="0"/>
              </a:rPr>
              <a:t>отделением АГДКП: </a:t>
            </a:r>
          </a:p>
          <a:p>
            <a:pPr marL="82296" indent="0" algn="ctr">
              <a:buNone/>
            </a:pPr>
            <a:r>
              <a:rPr lang="ru-RU" altLang="en-US" sz="2800" b="1" dirty="0" smtClean="0">
                <a:latin typeface="Times New Roman" pitchFamily="18" charset="0"/>
                <a:cs typeface="Times New Roman" pitchFamily="18" charset="0"/>
              </a:rPr>
              <a:t>Муравьева </a:t>
            </a:r>
            <a:r>
              <a:rPr lang="ru-RU" altLang="en-US" sz="2800" b="1" dirty="0" smtClean="0">
                <a:latin typeface="Times New Roman" pitchFamily="18" charset="0"/>
                <a:cs typeface="Times New Roman" pitchFamily="18" charset="0"/>
              </a:rPr>
              <a:t>Яна Геннадьевна: 64-66-20</a:t>
            </a:r>
            <a:endParaRPr lang="ru-RU" alt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0013" y="152400"/>
            <a:ext cx="7313612" cy="1292225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Соотношение групп здоровья среди учащихся 1-4 классов (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n=380, %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378791"/>
              </p:ext>
            </p:extLst>
          </p:nvPr>
        </p:nvGraphicFramePr>
        <p:xfrm>
          <a:off x="838200" y="1676400"/>
          <a:ext cx="8153400" cy="50307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28601"/>
            <a:ext cx="7616825" cy="1216024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оотношение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физкультурных групп среди учащихся 1-4 классов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n=380, %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): </a:t>
            </a:r>
            <a:endParaRPr lang="ru-RU" sz="32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430809"/>
              </p:ext>
            </p:extLst>
          </p:nvPr>
        </p:nvGraphicFramePr>
        <p:xfrm>
          <a:off x="914400" y="1676400"/>
          <a:ext cx="8229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Соотношение групп здоровья среди учащихся 5-8 классов (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n=326, %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694787"/>
              </p:ext>
            </p:extLst>
          </p:nvPr>
        </p:nvGraphicFramePr>
        <p:xfrm>
          <a:off x="914400" y="1676400"/>
          <a:ext cx="8077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01625"/>
            <a:ext cx="7616825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оотношение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физкультурных групп среди учащихся 5-8 классов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n=326, %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): 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997518"/>
              </p:ext>
            </p:extLst>
          </p:nvPr>
        </p:nvGraphicFramePr>
        <p:xfrm>
          <a:off x="914400" y="1676400"/>
          <a:ext cx="8077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Соотношение групп здоровья среди учащихся 9-х классов (в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%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):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7910186"/>
              </p:ext>
            </p:extLst>
          </p:nvPr>
        </p:nvGraphicFramePr>
        <p:xfrm>
          <a:off x="1143000" y="1676400"/>
          <a:ext cx="7848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301625"/>
            <a:ext cx="7540625" cy="1143000"/>
          </a:xfrm>
        </p:spPr>
        <p:txBody>
          <a:bodyPr/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оотношение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физкультурных групп среди учащихся 9-х классов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(в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%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): 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504168"/>
              </p:ext>
            </p:extLst>
          </p:nvPr>
        </p:nvGraphicFramePr>
        <p:xfrm>
          <a:off x="838200" y="1827212"/>
          <a:ext cx="8153400" cy="4878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TM01859868[[fn=Термический]]</Template>
  <TotalTime>516</TotalTime>
  <Words>611</Words>
  <Application>Microsoft Office PowerPoint</Application>
  <PresentationFormat>Экран (4:3)</PresentationFormat>
  <Paragraphs>132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Солнцестояние</vt:lpstr>
      <vt:lpstr>Итоги медико-профилактической работы за 2018 год, план работы на 2019 год</vt:lpstr>
      <vt:lpstr>Часы работы медицинского кабинета школы: </vt:lpstr>
      <vt:lpstr>Телефоны для справок:</vt:lpstr>
      <vt:lpstr>Соотношение групп здоровья среди учащихся 1-4 классов (n=380, %):</vt:lpstr>
      <vt:lpstr>Cоотношение физкультурных групп среди учащихся 1-4 классов (n=380, %): </vt:lpstr>
      <vt:lpstr>Соотношение групп здоровья среди учащихся 5-8 классов (n=326, %):</vt:lpstr>
      <vt:lpstr>Cоотношение физкультурных групп среди учащихся 5-8 классов (n=326, %): </vt:lpstr>
      <vt:lpstr>Соотношение групп здоровья среди учащихся 9-х классов (в %):</vt:lpstr>
      <vt:lpstr>Cоотношение физкультурных групп среди учащихся 9-х классов (в %): </vt:lpstr>
      <vt:lpstr>Соотношение групп здоровья среди учащихся 10-х классов (в %):</vt:lpstr>
      <vt:lpstr>Cоотношение физкультурных групп среди учащихся 10-х классов (в %):</vt:lpstr>
      <vt:lpstr>Соотношение групп здоровья среди учащихся 11-х классов (в %):</vt:lpstr>
      <vt:lpstr>Cоотношение физкультурных групп среди учащихся 11-х классов (в %):</vt:lpstr>
      <vt:lpstr>Соотношение обследованных и не обследованных на энтеробиоз среди учащихся 1-4 классов (n=380, %)</vt:lpstr>
      <vt:lpstr>Первичная заболеваемость в 2018 году (%):</vt:lpstr>
      <vt:lpstr>Общая заболеваемость  за 2018 год (в %):</vt:lpstr>
      <vt:lpstr>Соотношение показателей снижения остроты зрения среди учащихся 1-11 классов (n=272, %):</vt:lpstr>
      <vt:lpstr>Соотношение показателей нарушения осанки среди учащихся 1-11 классов (n=249, %):</vt:lpstr>
      <vt:lpstr>Вакцинация</vt:lpstr>
      <vt:lpstr>Профилактические осмотры (январь-май 2019 года):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Барабутина Галина Валентиновна</cp:lastModifiedBy>
  <cp:revision>48</cp:revision>
  <cp:lastPrinted>1601-01-01T00:00:00Z</cp:lastPrinted>
  <dcterms:created xsi:type="dcterms:W3CDTF">2018-02-25T19:07:06Z</dcterms:created>
  <dcterms:modified xsi:type="dcterms:W3CDTF">2019-02-19T09:55:08Z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